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07" r:id="rId4"/>
    <p:sldId id="309" r:id="rId5"/>
    <p:sldId id="274" r:id="rId6"/>
    <p:sldId id="264" r:id="rId7"/>
    <p:sldId id="265" r:id="rId8"/>
    <p:sldId id="278" r:id="rId9"/>
    <p:sldId id="280" r:id="rId10"/>
    <p:sldId id="281" r:id="rId11"/>
    <p:sldId id="282" r:id="rId12"/>
    <p:sldId id="310" r:id="rId13"/>
    <p:sldId id="319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1" r:id="rId22"/>
    <p:sldId id="313" r:id="rId23"/>
    <p:sldId id="323" r:id="rId24"/>
    <p:sldId id="316" r:id="rId25"/>
    <p:sldId id="317" r:id="rId26"/>
    <p:sldId id="318" r:id="rId27"/>
    <p:sldId id="315" r:id="rId28"/>
    <p:sldId id="322" r:id="rId29"/>
    <p:sldId id="292" r:id="rId30"/>
    <p:sldId id="293" r:id="rId31"/>
    <p:sldId id="304" r:id="rId32"/>
    <p:sldId id="305" r:id="rId33"/>
    <p:sldId id="320" r:id="rId34"/>
    <p:sldId id="314" r:id="rId35"/>
    <p:sldId id="321" r:id="rId36"/>
    <p:sldId id="312" r:id="rId3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8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kusz%20w%20prezentacja%20-%20odprawa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DPRAWA\dane%20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DPRAWA\dane%20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DPRAWA\dane%20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DPRAWA\dane%20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DPRAWA\dane%20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DPRAWA\dane%20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DPRAWA\dane%202014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Arkusz%20w%20prezentacja%20-%20odprawa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9155405405405433"/>
          <c:y val="0.14915254237288136"/>
          <c:w val="0.46959459459459457"/>
          <c:h val="0.8355932203389836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'[Arkusz w prezentacja - odprawa]Sheet1'!$A$2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  <a:ln w="12683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5"/>
            <c:invertIfNegative val="0"/>
            <c:bubble3D val="0"/>
            <c:spPr>
              <a:solidFill>
                <a:srgbClr val="99CCFF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6"/>
            <c:invertIfNegative val="0"/>
            <c:bubble3D val="0"/>
            <c:spPr>
              <a:solidFill>
                <a:srgbClr val="FFFF99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7"/>
            <c:invertIfNegative val="0"/>
            <c:bubble3D val="0"/>
            <c:spPr>
              <a:solidFill>
                <a:srgbClr val="0000FF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8"/>
            <c:invertIfNegative val="0"/>
            <c:bubble3D val="0"/>
            <c:spPr>
              <a:solidFill>
                <a:srgbClr val="800080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9"/>
            <c:invertIfNegative val="0"/>
            <c:bubble3D val="0"/>
            <c:spPr>
              <a:solidFill>
                <a:srgbClr val="FFCC00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10"/>
            <c:invertIfNegative val="0"/>
            <c:bubble3D val="0"/>
            <c:spPr>
              <a:solidFill>
                <a:srgbClr val="339966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Pt>
            <c:idx val="11"/>
            <c:invertIfNegative val="0"/>
            <c:bubble3D val="0"/>
            <c:spPr>
              <a:solidFill>
                <a:srgbClr val="969696"/>
              </a:solidFill>
              <a:ln w="12683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1.2433828455342567E-3"/>
                  <c:y val="3.64012114396235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2083984879237607E-3"/>
                  <c:y val="6.721900238690276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1273097686702849E-3"/>
                  <c:y val="6.41368352598801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5.8657286834184292E-4"/>
                  <c:y val="-5.758939966375196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7.4430230523576111E-4"/>
                  <c:y val="7.492330653776576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365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'[Arkusz w prezentacja - odprawa]Sheet1'!$B$1:$L$1</c:f>
              <c:strCache>
                <c:ptCount val="11"/>
                <c:pt idx="0">
                  <c:v>szybkie przybycie policjantów po wezwaniu na miejsce zdarzenia</c:v>
                </c:pt>
                <c:pt idx="1">
                  <c:v>skuteczność Policji (np. zatrzymanie spraców)</c:v>
                </c:pt>
                <c:pt idx="2">
                  <c:v>możkiwość łatwego dodzwonienia się do Policji pod numer alarmowy 997 lub 112</c:v>
                </c:pt>
                <c:pt idx="3">
                  <c:v>uczciwość, nieprzekupność policjantów</c:v>
                </c:pt>
                <c:pt idx="4">
                  <c:v>obecność patroli Policji w mojej okolicy</c:v>
                </c:pt>
                <c:pt idx="5">
                  <c:v>sprawne i szybkie prowadzenie postępowań, bez niepotrzebnych formalności</c:v>
                </c:pt>
                <c:pt idx="6">
                  <c:v>przyjmowanie zawiadomień o przestępstwie bez zbywania i bagatelizowania sprawy</c:v>
                </c:pt>
                <c:pt idx="7">
                  <c:v>możliwość łatwego kontaktu z dzielnicowym</c:v>
                </c:pt>
                <c:pt idx="8">
                  <c:v>otwartość policjantów na problemy ludzi, gotowość do niesienia pomocy</c:v>
                </c:pt>
                <c:pt idx="9">
                  <c:v>fachowość i kompetencje policjantów</c:v>
                </c:pt>
                <c:pt idx="10">
                  <c:v>trudno powiedzieć</c:v>
                </c:pt>
              </c:strCache>
            </c:strRef>
          </c:cat>
          <c:val>
            <c:numRef>
              <c:f>'[Arkusz w prezentacja - odprawa]Sheet1'!$B$2:$L$2</c:f>
              <c:numCache>
                <c:formatCode>0.00%</c:formatCode>
                <c:ptCount val="11"/>
                <c:pt idx="0">
                  <c:v>0.49600000000000011</c:v>
                </c:pt>
                <c:pt idx="1">
                  <c:v>0.28700000000000009</c:v>
                </c:pt>
                <c:pt idx="2">
                  <c:v>0.35900000000000015</c:v>
                </c:pt>
                <c:pt idx="3">
                  <c:v>0.32100000000000012</c:v>
                </c:pt>
                <c:pt idx="4">
                  <c:v>0.26900000000000002</c:v>
                </c:pt>
                <c:pt idx="5">
                  <c:v>0.16800000000000004</c:v>
                </c:pt>
                <c:pt idx="6">
                  <c:v>0.20800000000000005</c:v>
                </c:pt>
                <c:pt idx="7">
                  <c:v>0.15700000000000006</c:v>
                </c:pt>
                <c:pt idx="8">
                  <c:v>0.10500000000000002</c:v>
                </c:pt>
                <c:pt idx="9">
                  <c:v>6.4000000000000029E-2</c:v>
                </c:pt>
                <c:pt idx="10">
                  <c:v>2.4000000000000004E-2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8336256"/>
        <c:axId val="88337792"/>
      </c:barChart>
      <c:catAx>
        <c:axId val="8833625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33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88337792"/>
        <c:scaling>
          <c:orientation val="minMax"/>
        </c:scaling>
        <c:delete val="0"/>
        <c:axPos val="t"/>
        <c:majorGridlines>
          <c:spPr>
            <a:ln w="12683">
              <a:solidFill>
                <a:srgbClr val="969696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88336256"/>
        <c:crosses val="autoZero"/>
        <c:crossBetween val="between"/>
        <c:majorUnit val="0.1"/>
      </c:valAx>
      <c:spPr>
        <a:solidFill>
          <a:srgbClr val="FFFFFF"/>
        </a:solidFill>
        <a:ln w="25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Arkusz3!$B$7</c:f>
              <c:strCache>
                <c:ptCount val="1"/>
                <c:pt idx="0">
                  <c:v>postępowania wszczęte</c:v>
                </c:pt>
              </c:strCache>
            </c:strRef>
          </c:tx>
          <c:invertIfNegative val="0"/>
          <c:dLbls>
            <c:spPr>
              <a:noFill/>
              <a:ln w="0"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Arkusz3!$C$6:$E$6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Arkusz3!$C$7:$E$7</c:f>
              <c:numCache>
                <c:formatCode>General</c:formatCode>
                <c:ptCount val="3"/>
                <c:pt idx="0">
                  <c:v>883</c:v>
                </c:pt>
                <c:pt idx="1">
                  <c:v>862</c:v>
                </c:pt>
                <c:pt idx="2">
                  <c:v>689</c:v>
                </c:pt>
              </c:numCache>
            </c:numRef>
          </c:val>
        </c:ser>
        <c:ser>
          <c:idx val="1"/>
          <c:order val="1"/>
          <c:tx>
            <c:strRef>
              <c:f>Arkusz3!$B$8</c:f>
              <c:strCache>
                <c:ptCount val="1"/>
                <c:pt idx="0">
                  <c:v>przestępstwa stwierdzone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Arkusz3!$C$6:$E$6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Arkusz3!$C$8:$E$8</c:f>
              <c:numCache>
                <c:formatCode>General</c:formatCode>
                <c:ptCount val="3"/>
                <c:pt idx="0">
                  <c:v>1335</c:v>
                </c:pt>
                <c:pt idx="1">
                  <c:v>953</c:v>
                </c:pt>
                <c:pt idx="2">
                  <c:v>812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766208"/>
        <c:axId val="94767744"/>
      </c:barChart>
      <c:lineChart>
        <c:grouping val="standard"/>
        <c:varyColors val="0"/>
        <c:ser>
          <c:idx val="2"/>
          <c:order val="2"/>
          <c:tx>
            <c:strRef>
              <c:f>Arkusz3!$B$10</c:f>
              <c:strCache>
                <c:ptCount val="1"/>
                <c:pt idx="0">
                  <c:v>% wykrywalność</c:v>
                </c:pt>
              </c:strCache>
            </c:strRef>
          </c:tx>
          <c:marker>
            <c:symbol val="circle"/>
            <c:size val="22"/>
          </c:marker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Arkusz3!$C$10:$E$10</c:f>
              <c:numCache>
                <c:formatCode>General</c:formatCode>
                <c:ptCount val="3"/>
                <c:pt idx="0">
                  <c:v>83.8</c:v>
                </c:pt>
                <c:pt idx="1">
                  <c:v>76.599999999999994</c:v>
                </c:pt>
                <c:pt idx="2">
                  <c:v>77.900000000000006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779264"/>
        <c:axId val="94777728"/>
      </c:lineChart>
      <c:catAx>
        <c:axId val="94766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767744"/>
        <c:crosses val="autoZero"/>
        <c:auto val="1"/>
        <c:lblAlgn val="ctr"/>
        <c:lblOffset val="100"/>
        <c:noMultiLvlLbl val="0"/>
      </c:catAx>
      <c:valAx>
        <c:axId val="94767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766208"/>
        <c:crosses val="autoZero"/>
        <c:crossBetween val="between"/>
      </c:valAx>
      <c:valAx>
        <c:axId val="947777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4779264"/>
        <c:crosses val="max"/>
        <c:crossBetween val="between"/>
      </c:valAx>
      <c:catAx>
        <c:axId val="94779264"/>
        <c:scaling>
          <c:orientation val="minMax"/>
        </c:scaling>
        <c:delete val="1"/>
        <c:axPos val="b"/>
        <c:majorTickMark val="out"/>
        <c:minorTickMark val="none"/>
        <c:tickLblPos val="none"/>
        <c:crossAx val="9477772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9651186790505617"/>
          <c:y val="7.0798937743401721E-2"/>
          <c:w val="0.28171310629514962"/>
          <c:h val="0.27236475971477064"/>
        </c:manualLayout>
      </c:layout>
      <c:overlay val="1"/>
    </c:legend>
    <c:plotVisOnly val="1"/>
    <c:dispBlanksAs val="zero"/>
    <c:showDLblsOverMax val="0"/>
  </c:chart>
  <c:txPr>
    <a:bodyPr/>
    <a:lstStyle/>
    <a:p>
      <a:pPr>
        <a:defRPr sz="12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Arkusz3!$B$7</c:f>
              <c:strCache>
                <c:ptCount val="1"/>
                <c:pt idx="0">
                  <c:v>postępowania wszczęte</c:v>
                </c:pt>
              </c:strCache>
            </c:strRef>
          </c:tx>
          <c:invertIfNegative val="0"/>
          <c:dLbls>
            <c:spPr>
              <a:noFill/>
              <a:ln w="0"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Arkusz3!$C$6:$E$6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Arkusz3!$C$17:$E$17</c:f>
              <c:numCache>
                <c:formatCode>General</c:formatCode>
                <c:ptCount val="3"/>
                <c:pt idx="0">
                  <c:v>460</c:v>
                </c:pt>
                <c:pt idx="1">
                  <c:v>435</c:v>
                </c:pt>
                <c:pt idx="2">
                  <c:v>372</c:v>
                </c:pt>
              </c:numCache>
            </c:numRef>
          </c:val>
        </c:ser>
        <c:ser>
          <c:idx val="1"/>
          <c:order val="1"/>
          <c:tx>
            <c:strRef>
              <c:f>Arkusz3!$B$8</c:f>
              <c:strCache>
                <c:ptCount val="1"/>
                <c:pt idx="0">
                  <c:v>przestępstwa stwierdzone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Arkusz3!$C$6:$E$6</c:f>
              <c:numCache>
                <c:formatCode>General</c:formatCode>
                <c:ptCount val="3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</c:numCache>
            </c:numRef>
          </c:cat>
          <c:val>
            <c:numRef>
              <c:f>Arkusz3!$C$18:$E$18</c:f>
              <c:numCache>
                <c:formatCode>General</c:formatCode>
                <c:ptCount val="3"/>
                <c:pt idx="0">
                  <c:v>612</c:v>
                </c:pt>
                <c:pt idx="1">
                  <c:v>524</c:v>
                </c:pt>
                <c:pt idx="2">
                  <c:v>410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4800512"/>
        <c:axId val="94818688"/>
      </c:barChart>
      <c:lineChart>
        <c:grouping val="standard"/>
        <c:varyColors val="0"/>
        <c:ser>
          <c:idx val="2"/>
          <c:order val="2"/>
          <c:tx>
            <c:strRef>
              <c:f>Arkusz3!$B$10</c:f>
              <c:strCache>
                <c:ptCount val="1"/>
                <c:pt idx="0">
                  <c:v>% wykrywalność</c:v>
                </c:pt>
              </c:strCache>
            </c:strRef>
          </c:tx>
          <c:marker>
            <c:symbol val="circle"/>
            <c:size val="22"/>
          </c:marker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Arkusz3!$C$20:$E$20</c:f>
              <c:numCache>
                <c:formatCode>General</c:formatCode>
                <c:ptCount val="3"/>
                <c:pt idx="0">
                  <c:v>66.8</c:v>
                </c:pt>
                <c:pt idx="1">
                  <c:v>60.9</c:v>
                </c:pt>
                <c:pt idx="2">
                  <c:v>60.5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4821760"/>
        <c:axId val="94820224"/>
      </c:lineChart>
      <c:catAx>
        <c:axId val="9480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818688"/>
        <c:crosses val="autoZero"/>
        <c:auto val="1"/>
        <c:lblAlgn val="ctr"/>
        <c:lblOffset val="100"/>
        <c:noMultiLvlLbl val="0"/>
      </c:catAx>
      <c:valAx>
        <c:axId val="94818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4800512"/>
        <c:crosses val="autoZero"/>
        <c:crossBetween val="between"/>
      </c:valAx>
      <c:valAx>
        <c:axId val="9482022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4821760"/>
        <c:crosses val="max"/>
        <c:crossBetween val="between"/>
      </c:valAx>
      <c:catAx>
        <c:axId val="94821760"/>
        <c:scaling>
          <c:orientation val="minMax"/>
        </c:scaling>
        <c:delete val="1"/>
        <c:axPos val="b"/>
        <c:majorTickMark val="out"/>
        <c:minorTickMark val="none"/>
        <c:tickLblPos val="none"/>
        <c:crossAx val="94820224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965118679050555"/>
          <c:y val="7.0798937743401763E-2"/>
          <c:w val="0.28171310629514962"/>
          <c:h val="0.27236475971477087"/>
        </c:manualLayout>
      </c:layout>
      <c:overlay val="1"/>
    </c:legend>
    <c:plotVisOnly val="1"/>
    <c:dispBlanksAs val="zero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Arkusz1!$B$773</c:f>
              <c:strCache>
                <c:ptCount val="1"/>
                <c:pt idx="0">
                  <c:v>dynamika</c:v>
                </c:pt>
              </c:strCache>
            </c:strRef>
          </c:tx>
          <c:dLbls>
            <c:dLbl>
              <c:idx val="1"/>
              <c:layout>
                <c:manualLayout>
                  <c:x val="-3.7528690616082501E-2"/>
                  <c:y val="-3.167917682226856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8351352747414282E-2"/>
                  <c:y val="-3.38957463790780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8351352747414337E-2"/>
                  <c:y val="-4.02972093401881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Arkusz1!$A$775:$A$785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Arkusz1!$B$738:$B$748</c:f>
              <c:numCache>
                <c:formatCode>General</c:formatCode>
                <c:ptCount val="11"/>
                <c:pt idx="0">
                  <c:v>185</c:v>
                </c:pt>
                <c:pt idx="1">
                  <c:v>180</c:v>
                </c:pt>
                <c:pt idx="2">
                  <c:v>120</c:v>
                </c:pt>
                <c:pt idx="3">
                  <c:v>198</c:v>
                </c:pt>
                <c:pt idx="4">
                  <c:v>153</c:v>
                </c:pt>
                <c:pt idx="5">
                  <c:v>133</c:v>
                </c:pt>
                <c:pt idx="6">
                  <c:v>102</c:v>
                </c:pt>
                <c:pt idx="7">
                  <c:v>116</c:v>
                </c:pt>
                <c:pt idx="8">
                  <c:v>139</c:v>
                </c:pt>
                <c:pt idx="9">
                  <c:v>122</c:v>
                </c:pt>
                <c:pt idx="10">
                  <c:v>98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Arkusz1!$C$773</c:f>
              <c:strCache>
                <c:ptCount val="1"/>
                <c:pt idx="0">
                  <c:v>wykrywalność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Arkusz1!$A$775:$A$785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Arkusz1!$C$738:$C$748</c:f>
              <c:numCache>
                <c:formatCode>0.00</c:formatCode>
                <c:ptCount val="11"/>
                <c:pt idx="0">
                  <c:v>20.100000000000001</c:v>
                </c:pt>
                <c:pt idx="1">
                  <c:v>25.7</c:v>
                </c:pt>
                <c:pt idx="2">
                  <c:v>23.3</c:v>
                </c:pt>
                <c:pt idx="3">
                  <c:v>50.2</c:v>
                </c:pt>
                <c:pt idx="4">
                  <c:v>48.8</c:v>
                </c:pt>
                <c:pt idx="5">
                  <c:v>33.800000000000004</c:v>
                </c:pt>
                <c:pt idx="6">
                  <c:v>59.9</c:v>
                </c:pt>
                <c:pt idx="7">
                  <c:v>53</c:v>
                </c:pt>
                <c:pt idx="8">
                  <c:v>52.3</c:v>
                </c:pt>
                <c:pt idx="9">
                  <c:v>34.700000000000003</c:v>
                </c:pt>
                <c:pt idx="10">
                  <c:v>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4865280"/>
        <c:axId val="94866816"/>
      </c:lineChart>
      <c:catAx>
        <c:axId val="94865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4866816"/>
        <c:crosses val="autoZero"/>
        <c:auto val="1"/>
        <c:lblAlgn val="ctr"/>
        <c:lblOffset val="100"/>
        <c:noMultiLvlLbl val="0"/>
      </c:catAx>
      <c:valAx>
        <c:axId val="9486681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48652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981335335471726"/>
          <c:y val="4.8431351744512068E-2"/>
          <c:w val="0.44787507182371666"/>
          <c:h val="0.13816222063221756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1050"/>
      </a:pPr>
      <a:endParaRPr lang="pl-PL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Arkusz1!$B$773</c:f>
              <c:strCache>
                <c:ptCount val="1"/>
                <c:pt idx="0">
                  <c:v>dynamika</c:v>
                </c:pt>
              </c:strCache>
            </c:strRef>
          </c:tx>
          <c:dLbls>
            <c:dLbl>
              <c:idx val="0"/>
              <c:layout>
                <c:manualLayout>
                  <c:x val="-1.1200524351906615E-2"/>
                  <c:y val="1.9532526866612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7528690616082501E-2"/>
                  <c:y val="-3.1679176822268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Arkusz1!$A$775:$A$785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Arkusz1!$B$775:$B$785</c:f>
              <c:numCache>
                <c:formatCode>General</c:formatCode>
                <c:ptCount val="11"/>
                <c:pt idx="0">
                  <c:v>164</c:v>
                </c:pt>
                <c:pt idx="1">
                  <c:v>202</c:v>
                </c:pt>
                <c:pt idx="2">
                  <c:v>121</c:v>
                </c:pt>
                <c:pt idx="3">
                  <c:v>129</c:v>
                </c:pt>
                <c:pt idx="4">
                  <c:v>118</c:v>
                </c:pt>
                <c:pt idx="5">
                  <c:v>130</c:v>
                </c:pt>
                <c:pt idx="6">
                  <c:v>110</c:v>
                </c:pt>
                <c:pt idx="7">
                  <c:v>151</c:v>
                </c:pt>
                <c:pt idx="8">
                  <c:v>144</c:v>
                </c:pt>
                <c:pt idx="9">
                  <c:v>118</c:v>
                </c:pt>
                <c:pt idx="10">
                  <c:v>68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Arkusz1!$C$773</c:f>
              <c:strCache>
                <c:ptCount val="1"/>
                <c:pt idx="0">
                  <c:v>wykrywalność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Arkusz1!$A$775:$A$785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Arkusz1!$C$775:$C$785</c:f>
              <c:numCache>
                <c:formatCode>General</c:formatCode>
                <c:ptCount val="11"/>
                <c:pt idx="0">
                  <c:v>33.9</c:v>
                </c:pt>
                <c:pt idx="1">
                  <c:v>51.2</c:v>
                </c:pt>
                <c:pt idx="2">
                  <c:v>42.7</c:v>
                </c:pt>
                <c:pt idx="3">
                  <c:v>32.1</c:v>
                </c:pt>
                <c:pt idx="4">
                  <c:v>34.700000000000003</c:v>
                </c:pt>
                <c:pt idx="5">
                  <c:v>23.5</c:v>
                </c:pt>
                <c:pt idx="6">
                  <c:v>40.5</c:v>
                </c:pt>
                <c:pt idx="7">
                  <c:v>46.7</c:v>
                </c:pt>
                <c:pt idx="8">
                  <c:v>42.9</c:v>
                </c:pt>
                <c:pt idx="9">
                  <c:v>41.2</c:v>
                </c:pt>
                <c:pt idx="10">
                  <c:v>24.6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8125696"/>
        <c:axId val="98127232"/>
      </c:lineChart>
      <c:catAx>
        <c:axId val="981256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127232"/>
        <c:crosses val="autoZero"/>
        <c:auto val="1"/>
        <c:lblAlgn val="ctr"/>
        <c:lblOffset val="100"/>
        <c:noMultiLvlLbl val="0"/>
      </c:catAx>
      <c:valAx>
        <c:axId val="98127232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981256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9981335335471704"/>
          <c:y val="4.8431351744512068E-2"/>
          <c:w val="0.44787507182371655"/>
          <c:h val="0.13816222063221756"/>
        </c:manualLayout>
      </c:layout>
      <c:overlay val="1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Arkusz3!$B$7</c:f>
              <c:strCache>
                <c:ptCount val="1"/>
                <c:pt idx="0">
                  <c:v>postępowania wszczęte</c:v>
                </c:pt>
              </c:strCache>
            </c:strRef>
          </c:tx>
          <c:invertIfNegative val="0"/>
          <c:dLbls>
            <c:spPr>
              <a:noFill/>
              <a:ln w="0">
                <a:noFill/>
              </a:ln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Arkusz3!$D$27:$E$27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Arkusz3!$D$28:$E$28</c:f>
              <c:numCache>
                <c:formatCode>General</c:formatCode>
                <c:ptCount val="2"/>
                <c:pt idx="0">
                  <c:v>276</c:v>
                </c:pt>
                <c:pt idx="1">
                  <c:v>219</c:v>
                </c:pt>
              </c:numCache>
            </c:numRef>
          </c:val>
        </c:ser>
        <c:ser>
          <c:idx val="1"/>
          <c:order val="1"/>
          <c:tx>
            <c:strRef>
              <c:f>Arkusz3!$B$8</c:f>
              <c:strCache>
                <c:ptCount val="1"/>
                <c:pt idx="0">
                  <c:v>przestępstwa stwierdzone</c:v>
                </c:pt>
              </c:strCache>
            </c:strRef>
          </c:tx>
          <c:invertIfNegative val="0"/>
          <c:dLbls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Arkusz3!$D$27:$E$27</c:f>
              <c:numCache>
                <c:formatCode>General</c:formatCode>
                <c:ptCount val="2"/>
                <c:pt idx="0">
                  <c:v>2013</c:v>
                </c:pt>
                <c:pt idx="1">
                  <c:v>2014</c:v>
                </c:pt>
              </c:numCache>
            </c:numRef>
          </c:cat>
          <c:val>
            <c:numRef>
              <c:f>Arkusz3!$D$29:$E$29</c:f>
              <c:numCache>
                <c:formatCode>General</c:formatCode>
                <c:ptCount val="2"/>
                <c:pt idx="0">
                  <c:v>316</c:v>
                </c:pt>
                <c:pt idx="1">
                  <c:v>232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90591616"/>
        <c:axId val="90593152"/>
      </c:barChart>
      <c:lineChart>
        <c:grouping val="standard"/>
        <c:varyColors val="0"/>
        <c:ser>
          <c:idx val="2"/>
          <c:order val="2"/>
          <c:tx>
            <c:strRef>
              <c:f>Arkusz3!$B$10</c:f>
              <c:strCache>
                <c:ptCount val="1"/>
                <c:pt idx="0">
                  <c:v>% wykrywalność</c:v>
                </c:pt>
              </c:strCache>
            </c:strRef>
          </c:tx>
          <c:marker>
            <c:symbol val="circle"/>
            <c:size val="22"/>
          </c:marker>
          <c:dLbls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Arkusz3!$D$31:$E$31</c:f>
              <c:numCache>
                <c:formatCode>General</c:formatCode>
                <c:ptCount val="2"/>
                <c:pt idx="0">
                  <c:v>43</c:v>
                </c:pt>
                <c:pt idx="1">
                  <c:v>36.6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608768"/>
        <c:axId val="90594688"/>
      </c:lineChart>
      <c:catAx>
        <c:axId val="90591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593152"/>
        <c:crosses val="autoZero"/>
        <c:auto val="1"/>
        <c:lblAlgn val="ctr"/>
        <c:lblOffset val="100"/>
        <c:noMultiLvlLbl val="0"/>
      </c:catAx>
      <c:valAx>
        <c:axId val="90593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591616"/>
        <c:crosses val="autoZero"/>
        <c:crossBetween val="between"/>
      </c:valAx>
      <c:valAx>
        <c:axId val="9059468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90608768"/>
        <c:crosses val="max"/>
        <c:crossBetween val="between"/>
      </c:valAx>
      <c:catAx>
        <c:axId val="90608768"/>
        <c:scaling>
          <c:orientation val="minMax"/>
        </c:scaling>
        <c:delete val="1"/>
        <c:axPos val="b"/>
        <c:majorTickMark val="out"/>
        <c:minorTickMark val="none"/>
        <c:tickLblPos val="none"/>
        <c:crossAx val="90594688"/>
        <c:crosses val="autoZero"/>
        <c:auto val="1"/>
        <c:lblAlgn val="ctr"/>
        <c:lblOffset val="100"/>
        <c:noMultiLvlLbl val="0"/>
      </c:catAx>
    </c:plotArea>
    <c:legend>
      <c:legendPos val="r"/>
      <c:layout>
        <c:manualLayout>
          <c:xMode val="edge"/>
          <c:yMode val="edge"/>
          <c:x val="0.54284829721362349"/>
          <c:y val="4.3266981007904992E-2"/>
          <c:w val="0.28171310629514962"/>
          <c:h val="0.27236475971477114"/>
        </c:manualLayout>
      </c:layout>
      <c:overlay val="1"/>
    </c:legend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Arkusz1!$D$576</c:f>
              <c:strCache>
                <c:ptCount val="1"/>
                <c:pt idx="0">
                  <c:v>Liczba kolizji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Arkusz1!$B$578:$B$588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Arkusz1!$D$578:$D$588</c:f>
              <c:numCache>
                <c:formatCode>General</c:formatCode>
                <c:ptCount val="11"/>
                <c:pt idx="0">
                  <c:v>436</c:v>
                </c:pt>
                <c:pt idx="1">
                  <c:v>329</c:v>
                </c:pt>
                <c:pt idx="2">
                  <c:v>375</c:v>
                </c:pt>
                <c:pt idx="3">
                  <c:v>406</c:v>
                </c:pt>
                <c:pt idx="4">
                  <c:v>426</c:v>
                </c:pt>
                <c:pt idx="5">
                  <c:v>430</c:v>
                </c:pt>
                <c:pt idx="6">
                  <c:v>468</c:v>
                </c:pt>
                <c:pt idx="7">
                  <c:v>476</c:v>
                </c:pt>
                <c:pt idx="8">
                  <c:v>450</c:v>
                </c:pt>
                <c:pt idx="9">
                  <c:v>438</c:v>
                </c:pt>
                <c:pt idx="10">
                  <c:v>432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Arkusz1!$E$576</c:f>
              <c:strCache>
                <c:ptCount val="1"/>
                <c:pt idx="0">
                  <c:v>Liczba wypadków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Arkusz1!$B$578:$B$588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Arkusz1!$E$578:$E$588</c:f>
              <c:numCache>
                <c:formatCode>General</c:formatCode>
                <c:ptCount val="11"/>
                <c:pt idx="0">
                  <c:v>72</c:v>
                </c:pt>
                <c:pt idx="1">
                  <c:v>69</c:v>
                </c:pt>
                <c:pt idx="2">
                  <c:v>68</c:v>
                </c:pt>
                <c:pt idx="3">
                  <c:v>54</c:v>
                </c:pt>
                <c:pt idx="4">
                  <c:v>73</c:v>
                </c:pt>
                <c:pt idx="5">
                  <c:v>56</c:v>
                </c:pt>
                <c:pt idx="6">
                  <c:v>45</c:v>
                </c:pt>
                <c:pt idx="7">
                  <c:v>54</c:v>
                </c:pt>
                <c:pt idx="8">
                  <c:v>46</c:v>
                </c:pt>
                <c:pt idx="9">
                  <c:v>28</c:v>
                </c:pt>
                <c:pt idx="10">
                  <c:v>32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0631552"/>
        <c:axId val="90633344"/>
      </c:lineChart>
      <c:catAx>
        <c:axId val="9063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0633344"/>
        <c:crosses val="autoZero"/>
        <c:auto val="1"/>
        <c:lblAlgn val="ctr"/>
        <c:lblOffset val="100"/>
        <c:noMultiLvlLbl val="0"/>
      </c:catAx>
      <c:valAx>
        <c:axId val="906333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631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82891338216965"/>
          <c:y val="0.40855830958917139"/>
          <c:w val="0.24492872214140579"/>
          <c:h val="0.16066094473732634"/>
        </c:manualLayout>
      </c:layout>
      <c:overlay val="1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Arkusz1!$C$592</c:f>
              <c:strCache>
                <c:ptCount val="1"/>
                <c:pt idx="0">
                  <c:v>Ilość rannych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Arkusz1!$B$594:$B$604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Arkusz1!$C$594:$C$604</c:f>
              <c:numCache>
                <c:formatCode>General</c:formatCode>
                <c:ptCount val="11"/>
                <c:pt idx="0">
                  <c:v>106</c:v>
                </c:pt>
                <c:pt idx="1">
                  <c:v>88</c:v>
                </c:pt>
                <c:pt idx="2">
                  <c:v>84</c:v>
                </c:pt>
                <c:pt idx="3">
                  <c:v>62</c:v>
                </c:pt>
                <c:pt idx="4">
                  <c:v>78</c:v>
                </c:pt>
                <c:pt idx="5">
                  <c:v>65</c:v>
                </c:pt>
                <c:pt idx="6">
                  <c:v>61</c:v>
                </c:pt>
                <c:pt idx="7">
                  <c:v>57</c:v>
                </c:pt>
                <c:pt idx="8">
                  <c:v>44</c:v>
                </c:pt>
                <c:pt idx="9">
                  <c:v>32</c:v>
                </c:pt>
                <c:pt idx="10">
                  <c:v>27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Arkusz1!$E$592</c:f>
              <c:strCache>
                <c:ptCount val="1"/>
                <c:pt idx="0">
                  <c:v>Ilość zabitych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Arkusz1!$B$594:$B$604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Arkusz1!$E$594:$E$604</c:f>
              <c:numCache>
                <c:formatCode>General</c:formatCode>
                <c:ptCount val="11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12</c:v>
                </c:pt>
                <c:pt idx="4">
                  <c:v>21</c:v>
                </c:pt>
                <c:pt idx="5">
                  <c:v>13</c:v>
                </c:pt>
                <c:pt idx="6">
                  <c:v>10</c:v>
                </c:pt>
                <c:pt idx="7">
                  <c:v>11</c:v>
                </c:pt>
                <c:pt idx="8">
                  <c:v>14</c:v>
                </c:pt>
                <c:pt idx="9">
                  <c:v>7</c:v>
                </c:pt>
                <c:pt idx="10">
                  <c:v>11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97623424"/>
        <c:axId val="97633408"/>
      </c:lineChart>
      <c:catAx>
        <c:axId val="97623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7633408"/>
        <c:crosses val="autoZero"/>
        <c:auto val="1"/>
        <c:lblAlgn val="ctr"/>
        <c:lblOffset val="100"/>
        <c:noMultiLvlLbl val="0"/>
      </c:catAx>
      <c:valAx>
        <c:axId val="97633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6234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341479189002659"/>
          <c:y val="0.11411392954638462"/>
          <c:w val="0.24492872214140587"/>
          <c:h val="0.16066094473732642"/>
        </c:manualLayout>
      </c:layout>
      <c:overlay val="1"/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625963867120579E-2"/>
          <c:y val="5.8459889787723096E-2"/>
          <c:w val="0.91682701369690967"/>
          <c:h val="0.832811313168367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'[Arkusz w prezentacja - odprawa]Sheet1'!$A$2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0000"/>
            </a:solidFill>
            <a:ln w="12701">
              <a:solidFill>
                <a:srgbClr val="000000"/>
              </a:solidFill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8000"/>
              </a:solidFill>
              <a:ln w="12701">
                <a:solidFill>
                  <a:srgbClr val="000000"/>
                </a:solidFill>
                <a:prstDash val="solid"/>
              </a:ln>
            </c:spPr>
          </c:dPt>
          <c:dPt>
            <c:idx val="1"/>
            <c:invertIfNegative val="0"/>
            <c:bubble3D val="0"/>
            <c:spPr>
              <a:solidFill>
                <a:srgbClr val="99CC00"/>
              </a:solidFill>
              <a:ln w="12701">
                <a:solidFill>
                  <a:srgbClr val="000000"/>
                </a:solidFill>
                <a:prstDash val="solid"/>
              </a:ln>
            </c:spPr>
          </c:dPt>
          <c:dPt>
            <c:idx val="2"/>
            <c:invertIfNegative val="0"/>
            <c:bubble3D val="0"/>
            <c:spPr>
              <a:solidFill>
                <a:srgbClr val="FF9900"/>
              </a:solidFill>
              <a:ln w="12701">
                <a:solidFill>
                  <a:srgbClr val="000000"/>
                </a:solidFill>
                <a:prstDash val="solid"/>
              </a:ln>
            </c:spPr>
          </c:dPt>
          <c:dPt>
            <c:idx val="4"/>
            <c:invertIfNegative val="0"/>
            <c:bubble3D val="0"/>
            <c:spPr>
              <a:solidFill>
                <a:srgbClr val="FFFF00"/>
              </a:solidFill>
              <a:ln w="12701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5.3928122006911411E-3"/>
                  <c:y val="6.293239879169193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794402740702674E-3"/>
                  <c:y val="1.69642123061051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8131067285130252E-3"/>
                  <c:y val="-9.9523776934425708E-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3555455563124884E-3"/>
                  <c:y val="6.787146524435200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4549289655937927E-3"/>
                  <c:y val="6.933332970256892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%" sourceLinked="0"/>
            <c:spPr>
              <a:noFill/>
              <a:ln w="25402">
                <a:noFill/>
              </a:ln>
            </c:spPr>
            <c:txPr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'[Arkusz w prezentacja - odprawa]Sheet1'!$B$1:$F$1</c:f>
              <c:strCache>
                <c:ptCount val="5"/>
                <c:pt idx="0">
                  <c:v>bardzo dobrze</c:v>
                </c:pt>
                <c:pt idx="1">
                  <c:v>raczej dobrze</c:v>
                </c:pt>
                <c:pt idx="2">
                  <c:v>raczej źle</c:v>
                </c:pt>
                <c:pt idx="3">
                  <c:v>bardzo żle</c:v>
                </c:pt>
                <c:pt idx="4">
                  <c:v>trudno powiedzieć</c:v>
                </c:pt>
              </c:strCache>
            </c:strRef>
          </c:cat>
          <c:val>
            <c:numRef>
              <c:f>'[Arkusz w prezentacja - odprawa]Sheet1'!$B$2:$F$2</c:f>
              <c:numCache>
                <c:formatCode>0.00%</c:formatCode>
                <c:ptCount val="5"/>
                <c:pt idx="0">
                  <c:v>6.2000000000000034E-2</c:v>
                </c:pt>
                <c:pt idx="1">
                  <c:v>0.68600000000000061</c:v>
                </c:pt>
                <c:pt idx="2">
                  <c:v>0.10400000000000002</c:v>
                </c:pt>
                <c:pt idx="3">
                  <c:v>1.6000000000000021E-2</c:v>
                </c:pt>
                <c:pt idx="4">
                  <c:v>0.13300000000000001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812480"/>
        <c:axId val="97814016"/>
      </c:barChart>
      <c:catAx>
        <c:axId val="97812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78140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97814016"/>
        <c:scaling>
          <c:orientation val="minMax"/>
        </c:scaling>
        <c:delete val="0"/>
        <c:axPos val="l"/>
        <c:majorGridlines>
          <c:spPr>
            <a:ln w="12701">
              <a:solidFill>
                <a:srgbClr val="969696"/>
              </a:solidFill>
              <a:prstDash val="solid"/>
            </a:ln>
          </c:spPr>
        </c:majorGridlines>
        <c:numFmt formatCode="0%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pl-PL"/>
          </a:p>
        </c:txPr>
        <c:crossAx val="97812480"/>
        <c:crosses val="autoZero"/>
        <c:crossBetween val="between"/>
        <c:majorUnit val="0.1"/>
      </c:valAx>
      <c:spPr>
        <a:solidFill>
          <a:srgbClr val="FFFFFF"/>
        </a:solidFill>
        <a:ln w="254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pl-PL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0D84D-D87D-4B77-BB2B-7B5C14CC1996}" type="datetimeFigureOut">
              <a:rPr lang="pl-PL" smtClean="0"/>
              <a:pPr/>
              <a:t>2015-01-30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2D6007-4976-40F0-AB27-A189CE4D5138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oleObject" Target="../embeddings/Microsoft_Excel_97-2003_Worksheet1.xls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" y="0"/>
            <a:ext cx="9144000" cy="68580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2882751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bg1"/>
                </a:solidFill>
              </a:rPr>
              <a:t>STAN PORZĄDKU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I BEZPIECZEŃSTWA PUBLICZNEGO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W 2014 ROKU 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NA TERENIE DZIAŁANIA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dirty="0" smtClean="0">
                <a:solidFill>
                  <a:schemeClr val="bg1"/>
                </a:solidFill>
              </a:rPr>
              <a:t>KPP BIELSK PODLASKI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 descr="logo ciem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683744" cy="1336396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79512" y="5589240"/>
            <a:ext cx="4302268" cy="10895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pl-PL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Komendant Powiatowy Policji 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pl-PL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w Bielsku Podlaskim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pl-PL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17-100 Bielsk </a:t>
            </a:r>
            <a:r>
              <a:rPr lang="pl-PL" b="1" cap="all" dirty="0" smtClean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Podlaski, </a:t>
            </a:r>
            <a:r>
              <a:rPr lang="pl-PL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ul. Kopernika 7</a:t>
            </a:r>
          </a:p>
          <a:p>
            <a:pPr>
              <a:lnSpc>
                <a:spcPct val="90000"/>
              </a:lnSpc>
              <a:spcBef>
                <a:spcPct val="0"/>
              </a:spcBef>
              <a:buClr>
                <a:schemeClr val="tx1">
                  <a:shade val="95000"/>
                </a:schemeClr>
              </a:buClr>
              <a:defRPr/>
            </a:pPr>
            <a:r>
              <a:rPr lang="pl-PL" b="1" cap="all" dirty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cs typeface="Times New Roman" pitchFamily="18" charset="0"/>
              </a:rPr>
              <a:t>tel. (0 85) 8333 217, 8333 213, 730 7701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Zagrożenie kradzieżami 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6" name="Wykres 5"/>
          <p:cNvGraphicFramePr>
            <a:graphicFrameLocks/>
          </p:cNvGraphicFramePr>
          <p:nvPr/>
        </p:nvGraphicFramePr>
        <p:xfrm>
          <a:off x="395536" y="1700808"/>
          <a:ext cx="835292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Ilość kradzieży samochodów 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170" name="Obraz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832" y="1988840"/>
            <a:ext cx="859633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Dynamika rozbojów i wymuszeń rozbójniczych </a:t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564" y="1844824"/>
            <a:ext cx="7848872" cy="482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1152128"/>
          </a:xfrm>
        </p:spPr>
        <p:txBody>
          <a:bodyPr>
            <a:noAutofit/>
          </a:bodyPr>
          <a:lstStyle/>
          <a:p>
            <a:r>
              <a:rPr lang="pl-PL" sz="3600" dirty="0">
                <a:solidFill>
                  <a:schemeClr val="tx2"/>
                </a:solidFill>
              </a:rPr>
              <a:t>7 wybranych kategorii przestępstw </a:t>
            </a:r>
            <a:r>
              <a:rPr lang="pl-PL" sz="3600" dirty="0" smtClean="0">
                <a:solidFill>
                  <a:schemeClr val="tx2"/>
                </a:solidFill>
              </a:rPr>
              <a:t> w </a:t>
            </a:r>
            <a:r>
              <a:rPr lang="pl-PL" sz="3600" dirty="0">
                <a:solidFill>
                  <a:schemeClr val="tx2"/>
                </a:solidFill>
              </a:rPr>
              <a:t>okresie styczeń-grudzień w latach </a:t>
            </a:r>
            <a:r>
              <a:rPr lang="pl-PL" sz="3600" dirty="0" smtClean="0">
                <a:solidFill>
                  <a:schemeClr val="tx2"/>
                </a:solidFill>
              </a:rPr>
              <a:t>2013 </a:t>
            </a:r>
            <a:r>
              <a:rPr lang="pl-PL" sz="3600" dirty="0">
                <a:solidFill>
                  <a:schemeClr val="tx2"/>
                </a:solidFill>
              </a:rPr>
              <a:t>– </a:t>
            </a:r>
            <a:r>
              <a:rPr lang="pl-PL" sz="3600" dirty="0" smtClean="0">
                <a:solidFill>
                  <a:schemeClr val="tx2"/>
                </a:solidFill>
              </a:rPr>
              <a:t>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9" name="Wykres 8"/>
          <p:cNvGraphicFramePr/>
          <p:nvPr/>
        </p:nvGraphicFramePr>
        <p:xfrm>
          <a:off x="386827" y="2060848"/>
          <a:ext cx="837034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Dynamika przestępczości narkotykowej </a:t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4" name="Obraz 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9572" y="1988840"/>
            <a:ext cx="7704856" cy="4711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Wartość mienia zabezpieczonego na poczet kar i roszczeń 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9218" name="Obraz 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3588" y="2060847"/>
            <a:ext cx="7416824" cy="4684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Liczba policjantów skierowanych </a:t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do służby patrolowo-interwencyjnej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6" name="Obraz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7200800" cy="4712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Liczba wypadków i kolizji </a:t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7" name="Wykres 6"/>
          <p:cNvGraphicFramePr/>
          <p:nvPr/>
        </p:nvGraphicFramePr>
        <p:xfrm>
          <a:off x="467544" y="1916832"/>
          <a:ext cx="8208912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Ilość rannych i zabitych w wypadkach </a:t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7" name="Wykres 6"/>
          <p:cNvGraphicFramePr/>
          <p:nvPr/>
        </p:nvGraphicFramePr>
        <p:xfrm>
          <a:off x="431540" y="2060848"/>
          <a:ext cx="8280920" cy="4572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Liczba ujawnionych nietrzeźwych kierowców 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0242" name="Obraz 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8352928" cy="4146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395536" y="6309320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/>
              <a:t>Zbadano stan trzeźwości 20103 kierujących o 4019 więcej niż w 2014r.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67744" y="0"/>
            <a:ext cx="6876256" cy="836712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Obszar działania KPP w Bielsku Podlaskim</a:t>
            </a:r>
            <a:endParaRPr lang="pl-PL" sz="32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50994" y="1772816"/>
            <a:ext cx="4642013" cy="4525963"/>
          </a:xfr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8" name="Tytuł 1"/>
          <p:cNvSpPr txBox="1">
            <a:spLocks/>
          </p:cNvSpPr>
          <p:nvPr/>
        </p:nvSpPr>
        <p:spPr>
          <a:xfrm>
            <a:off x="467544" y="836712"/>
            <a:ext cx="82296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</a:pPr>
            <a:r>
              <a:rPr lang="pl-PL" sz="36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Obszar działania KPP w Bielsku Podlaskim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Średni czas oczekiwania na interwencję</a:t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w poszczególnych miesiącach 2014 roku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266" name="Obraz 3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060848"/>
            <a:ext cx="7200800" cy="4719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1368152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tx2"/>
                </a:solidFill>
              </a:rPr>
              <a:t>Liczba interwencji w terenie miejskim i</a:t>
            </a:r>
            <a:r>
              <a:rPr lang="pl-PL" sz="3200" dirty="0" smtClean="0"/>
              <a:t> </a:t>
            </a:r>
            <a:r>
              <a:rPr lang="pl-PL" sz="3200" dirty="0" smtClean="0">
                <a:solidFill>
                  <a:schemeClr val="tx2"/>
                </a:solidFill>
              </a:rPr>
              <a:t>pozamiejskim oraz ich ilość podjęta </a:t>
            </a:r>
            <a:br>
              <a:rPr lang="pl-PL" sz="3200" dirty="0" smtClean="0">
                <a:solidFill>
                  <a:schemeClr val="tx2"/>
                </a:solidFill>
              </a:rPr>
            </a:br>
            <a:r>
              <a:rPr lang="pl-PL" sz="3200" dirty="0" smtClean="0">
                <a:solidFill>
                  <a:schemeClr val="tx2"/>
                </a:solidFill>
              </a:rPr>
              <a:t>w czasie zakładanym</a:t>
            </a:r>
            <a:endParaRPr lang="pl-PL" sz="32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2290" name="Obraz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420888"/>
            <a:ext cx="8077600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792088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Kwestionariusze szacowania ryzyka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9" name="Grupa 8"/>
          <p:cNvGrpSpPr/>
          <p:nvPr/>
        </p:nvGrpSpPr>
        <p:grpSpPr>
          <a:xfrm>
            <a:off x="1067463" y="1556792"/>
            <a:ext cx="7009075" cy="4680000"/>
            <a:chOff x="1259632" y="1484784"/>
            <a:chExt cx="7009075" cy="4680000"/>
          </a:xfrm>
        </p:grpSpPr>
        <p:pic>
          <p:nvPicPr>
            <p:cNvPr id="57346" name="Obraz 5" descr="szacowani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32040" y="1484784"/>
              <a:ext cx="3336667" cy="4680000"/>
            </a:xfrm>
            <a:prstGeom prst="rect">
              <a:avLst/>
            </a:prstGeom>
            <a:noFill/>
          </p:spPr>
        </p:pic>
        <p:pic>
          <p:nvPicPr>
            <p:cNvPr id="57347" name="Obraz 6" descr="szacowanie2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259632" y="1484784"/>
              <a:ext cx="3326349" cy="4680000"/>
            </a:xfrm>
            <a:prstGeom prst="rect">
              <a:avLst/>
            </a:prstGeom>
            <a:noFill/>
          </p:spPr>
        </p:pic>
      </p:grpSp>
      <p:sp>
        <p:nvSpPr>
          <p:cNvPr id="8" name="pole tekstowe 7"/>
          <p:cNvSpPr txBox="1"/>
          <p:nvPr/>
        </p:nvSpPr>
        <p:spPr>
          <a:xfrm>
            <a:off x="0" y="630932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Procedura „Niebieskiej Karty”, która na dzień 31.12.2014 r. obejmuje 57 rodzin (33 w 2013 r.).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Niebieska Karta</a:t>
            </a:r>
            <a:endParaRPr lang="pl-PL" sz="3600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268760"/>
            <a:ext cx="8697144" cy="2448272"/>
          </a:xfrm>
        </p:spPr>
        <p:txBody>
          <a:bodyPr>
            <a:normAutofit/>
          </a:bodyPr>
          <a:lstStyle/>
          <a:p>
            <a:pPr marL="514350" indent="-514350" algn="just"/>
            <a:r>
              <a:rPr lang="pl-PL" sz="2800" dirty="0" smtClean="0">
                <a:solidFill>
                  <a:prstClr val="black"/>
                </a:solidFill>
              </a:rPr>
              <a:t>Liczba wypełnionych formularzy „Niebieska Karta” wyniosła 138, liczba formularzy wszczynających procedurę </a:t>
            </a:r>
            <a:r>
              <a:rPr lang="pl-PL" sz="2800" dirty="0" smtClean="0"/>
              <a:t>wyniosła 97, natomiast 41 to liczba kolejnych przepadków przemocy w rodzinie w trakcie już trwającej procedury.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436097" y="3356993"/>
            <a:ext cx="3528392" cy="3096344"/>
            <a:chOff x="0" y="0"/>
            <a:chExt cx="3832" cy="2873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3832" cy="28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" cy="287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defTabSz="914400"/>
              <a:endParaRPr lang="pl-PL" altLang="pl-PL" sz="1800">
                <a:solidFill>
                  <a:schemeClr val="tx1"/>
                </a:solidFill>
                <a:latin typeface="Arial" charset="0"/>
              </a:endParaRPr>
            </a:p>
          </p:txBody>
        </p:sp>
      </p:grpSp>
      <p:sp>
        <p:nvSpPr>
          <p:cNvPr id="9" name="pole tekstowe 8"/>
          <p:cNvSpPr txBox="1"/>
          <p:nvPr/>
        </p:nvSpPr>
        <p:spPr>
          <a:xfrm>
            <a:off x="0" y="3356992"/>
            <a:ext cx="53640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Arial" pitchFamily="34" charset="0"/>
              <a:buChar char="•"/>
            </a:pPr>
            <a:r>
              <a:rPr lang="pl-PL" sz="2800" dirty="0" smtClean="0">
                <a:solidFill>
                  <a:prstClr val="black"/>
                </a:solidFill>
              </a:rPr>
              <a:t>W 2014 r. wszczęto 25 postępowań przygotowawczych dotyczących przemocy domowej, w której prowadzono procedurę „Niebieskiej Karty” przeciwko sprawcom znęcania. Zakończono aktem oskarżenia 17 spraw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792088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Przestępczość i patologie wśród nieletnich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58370" name="Obraz 2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2"/>
            <a:ext cx="8640960" cy="4733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Dynamika przestępczości nieletnich w latach 2004-2014.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1835696" y="6309320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Dynamika przestępczości nieletnich w latach 2004-2014.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792088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Programy profilaktyczne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Lucida Sans Unicode" pitchFamily="34" charset="0"/>
                <a:cs typeface="Arial" pitchFamily="34" charset="0"/>
              </a:rPr>
              <a:t>Dynamika przestępczości nieletnich w latach 2004-2014.</a:t>
            </a: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" y="1340768"/>
            <a:ext cx="8223250" cy="5267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Debaty społeczne 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12" name="Symbol zastępczy zawartości 11" descr="DSC026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5032822" cy="3355214"/>
          </a:xfrm>
        </p:spPr>
      </p:pic>
      <p:pic>
        <p:nvPicPr>
          <p:cNvPr id="13" name="Symbol zastępczy zawartości 12" descr="DSC0276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130118" y="3515412"/>
            <a:ext cx="5013882" cy="3342588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1008112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tx2"/>
                </a:solidFill>
              </a:rPr>
              <a:t>Zdarzenia przestępcze będące</a:t>
            </a:r>
            <a:br>
              <a:rPr lang="pl-PL" sz="3200" dirty="0" smtClean="0">
                <a:solidFill>
                  <a:schemeClr val="tx2"/>
                </a:solidFill>
              </a:rPr>
            </a:br>
            <a:r>
              <a:rPr lang="pl-PL" sz="3200" dirty="0" smtClean="0">
                <a:solidFill>
                  <a:schemeClr val="tx2"/>
                </a:solidFill>
              </a:rPr>
              <a:t>w zainteresowaniu opinii społecznej</a:t>
            </a:r>
            <a:endParaRPr lang="pl-PL" sz="32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9" name="pole tekstowe 8"/>
          <p:cNvSpPr txBox="1"/>
          <p:nvPr/>
        </p:nvSpPr>
        <p:spPr>
          <a:xfrm>
            <a:off x="251520" y="1844824"/>
            <a:ext cx="482453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pl-PL" dirty="0" smtClean="0"/>
              <a:t> W okresie od 04 do 10 sierpnia 2014 roku na terenie ogródków działkowych 19-letni sprawca dokonał 16 kradzieży z włamaniem do domków letniskowych. Został tymczasowo aresztowany na okres dwóch miesięcy.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/>
              <a:t> Sierpień 2014r. - wyłudzenie usług kominiarskich, sprawca nie mając wymaganych uprawnień mistrza kominiarstwa wykonywał okresowe przeglądy na terenie powiatu bielskiego, hajnowskiego, siemiatyckiego i innych. Na chwilę obecną stwierdzono popełnienie                  </a:t>
            </a:r>
          </a:p>
        </p:txBody>
      </p:sp>
      <p:pic>
        <p:nvPicPr>
          <p:cNvPr id="6" name="Obraz 5" descr="rece_w_kajdanka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1552" y="1916832"/>
            <a:ext cx="3744416" cy="2808312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251520" y="4869160"/>
            <a:ext cx="85689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dirty="0" smtClean="0"/>
              <a:t>142 czynów, wartość strat powyżej 35 tys. zł na szkodę osób prywatnych oraz firm. </a:t>
            </a:r>
          </a:p>
          <a:p>
            <a:pPr algn="just">
              <a:buFont typeface="Arial" pitchFamily="34" charset="0"/>
              <a:buChar char="•"/>
            </a:pPr>
            <a:r>
              <a:rPr lang="pl-PL" dirty="0" smtClean="0"/>
              <a:t> Dnia 04 grudnia 2014 roku w Bielsku Podlaskim policjanci zatrzymali nieletniego, który dokonał uszkodzenia iluminacji świetlnych mieszczących się w parku Królowej Heleny wartości ponad 40tys. złotych na szkodę Urzędu Miasta Bielsk Podlaski. </a:t>
            </a:r>
          </a:p>
          <a:p>
            <a:pPr lvl="0" algn="just"/>
            <a:r>
              <a:rPr lang="pl-PL" dirty="0" smtClean="0"/>
              <a:t> 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59832" y="1844824"/>
            <a:ext cx="5832648" cy="501317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pl-PL" dirty="0" smtClean="0"/>
              <a:t>Na początku listopada 2014 r. policjanci KPP w Bielsku Podlaskim podczas przeszukania pokoju hotelowego wynajmowanym przez Radosława P. w obudowie komputera znaleziono rosnące trzy krzaki ziela konopi specjalnej odmiany niskopiennej o nazwie „White </a:t>
            </a:r>
            <a:r>
              <a:rPr lang="pl-PL" dirty="0" err="1" smtClean="0"/>
              <a:t>Widow</a:t>
            </a:r>
            <a:r>
              <a:rPr lang="pl-PL" dirty="0" smtClean="0"/>
              <a:t>”. </a:t>
            </a:r>
          </a:p>
          <a:p>
            <a:pPr lvl="0" algn="just"/>
            <a:r>
              <a:rPr lang="pl-PL" dirty="0" smtClean="0"/>
              <a:t>W 2014 r. odnotowano dwie próby oszustw metodą na tzw. „wnuczka”, gdzie osoby poszkodowane dokonały znacznych kwot na konta bankowe oszustów. Dzięki podjętym działaniom przez policjantów, konta zostały zablokowane a sprawcy wyłudzeń zatrzymani (Warszawa, Gdańsk) podczas próby odebrania z kasy z banku i tymczasowo aresztowani.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79512" y="836712"/>
            <a:ext cx="8712968" cy="1008112"/>
          </a:xfrm>
        </p:spPr>
        <p:txBody>
          <a:bodyPr>
            <a:noAutofit/>
          </a:bodyPr>
          <a:lstStyle/>
          <a:p>
            <a:r>
              <a:rPr lang="pl-PL" sz="3200" dirty="0" smtClean="0">
                <a:solidFill>
                  <a:schemeClr val="tx2"/>
                </a:solidFill>
              </a:rPr>
              <a:t>Zdarzenia przestępcze będące</a:t>
            </a:r>
            <a:br>
              <a:rPr lang="pl-PL" sz="3200" dirty="0" smtClean="0">
                <a:solidFill>
                  <a:schemeClr val="tx2"/>
                </a:solidFill>
              </a:rPr>
            </a:br>
            <a:r>
              <a:rPr lang="pl-PL" sz="3200" dirty="0" smtClean="0">
                <a:solidFill>
                  <a:schemeClr val="tx2"/>
                </a:solidFill>
              </a:rPr>
              <a:t>w zainteresowaniu opinii społecznej</a:t>
            </a:r>
            <a:endParaRPr lang="pl-PL" sz="3200" dirty="0">
              <a:solidFill>
                <a:schemeClr val="tx2"/>
              </a:solidFill>
            </a:endParaRPr>
          </a:p>
        </p:txBody>
      </p:sp>
      <p:pic>
        <p:nvPicPr>
          <p:cNvPr id="8" name="Obraz 7" descr="121-46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506600"/>
            <a:ext cx="2808312" cy="286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Program Standaryzacji Komend</a:t>
            </a:r>
            <a:br>
              <a:rPr lang="pl-PL" sz="3600" dirty="0" smtClean="0">
                <a:solidFill>
                  <a:schemeClr val="tx2"/>
                </a:solidFill>
              </a:rPr>
            </a:br>
            <a:r>
              <a:rPr lang="pl-PL" sz="3600" dirty="0" smtClean="0">
                <a:solidFill>
                  <a:schemeClr val="tx2"/>
                </a:solidFill>
              </a:rPr>
              <a:t>i Komisariatów Policji</a:t>
            </a:r>
            <a:endParaRPr lang="pl-PL" sz="3600" dirty="0">
              <a:solidFill>
                <a:schemeClr val="tx2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2132856"/>
            <a:ext cx="8219256" cy="4392488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dirty="0" smtClean="0"/>
              <a:t>W 2014 roku budynek Komendy Policji został wyremontowany w ramach rządowego „</a:t>
            </a:r>
            <a:r>
              <a:rPr lang="pl-PL" i="1" dirty="0" smtClean="0"/>
              <a:t>Programu Standaryzacji Komend i</a:t>
            </a:r>
            <a:r>
              <a:rPr lang="pl-PL" dirty="0" smtClean="0"/>
              <a:t> </a:t>
            </a:r>
            <a:r>
              <a:rPr lang="pl-PL" i="1" dirty="0" smtClean="0"/>
              <a:t>Komisariatów Policji</a:t>
            </a:r>
            <a:r>
              <a:rPr lang="pl-PL" dirty="0" smtClean="0"/>
              <a:t>” na kwotę ok. 1 </a:t>
            </a:r>
            <a:r>
              <a:rPr lang="pl-PL" dirty="0" err="1" smtClean="0"/>
              <a:t>mln</a:t>
            </a:r>
            <a:r>
              <a:rPr lang="pl-PL" dirty="0" smtClean="0"/>
              <a:t>. zł. Dodatkowo został zakupiony sprzęt kwaterunkowy za kwotę 125 tyś. zł oraz sprzęt łączności i informatyki za kwotę 30 tyś. zł. Celem programu była poprawa warunków obsługi i przyjęć interesantów, a także warunków służby i pracy policjantów oraz pracowników policji. Zamontowano windę dla osób niepełnosprawnych. Wyremontowano pomieszczenia recepcji, pokoju przyjęć i interesantów, świetlicę, sali odpraw, pokoje socjalne, monitoring wewnętrzny jednostki, wymieniono instalacje elektryczne, wodnokanalizacyjne, instalacje przeciwpożarowe.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792088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Oczekiwania wobec Policji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395536" y="61653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Wyniki VII edycji Polskiego Badania Przestępczości przeprowadzonego na przełomie stycznia i lutego 2014 roku w województwie podlaskim</a:t>
            </a:r>
            <a:endParaRPr lang="pl-PL" dirty="0"/>
          </a:p>
        </p:txBody>
      </p:sp>
      <p:graphicFrame>
        <p:nvGraphicFramePr>
          <p:cNvPr id="9" name="Wykres 8"/>
          <p:cNvGraphicFramePr>
            <a:graphicFrameLocks noGrp="1"/>
          </p:cNvGraphicFramePr>
          <p:nvPr/>
        </p:nvGraphicFramePr>
        <p:xfrm>
          <a:off x="323528" y="1412776"/>
          <a:ext cx="849694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 descr="DSC026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5400599" cy="3600400"/>
          </a:xfrm>
        </p:spPr>
      </p:pic>
      <p:pic>
        <p:nvPicPr>
          <p:cNvPr id="13" name="Symbol zastępczy zawartości 12" descr="DSC0276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676465" y="3212976"/>
            <a:ext cx="5467535" cy="3645024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ymbol zastępczy zawartości 11" descr="DSC026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5400000" cy="3599999"/>
          </a:xfrm>
        </p:spPr>
      </p:pic>
      <p:pic>
        <p:nvPicPr>
          <p:cNvPr id="13" name="Symbol zastępczy zawartości 12" descr="DSC0276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420000" y="3042001"/>
            <a:ext cx="5724000" cy="3815999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Przekazanie radiowozów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12" name="Symbol zastępczy zawartości 11" descr="DSC0265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79511" y="1628800"/>
            <a:ext cx="4536505" cy="3024336"/>
          </a:xfrm>
        </p:spPr>
      </p:pic>
      <p:pic>
        <p:nvPicPr>
          <p:cNvPr id="13" name="Symbol zastępczy zawartości 12" descr="DSC0276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959932" y="3356992"/>
            <a:ext cx="5013883" cy="3342588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Alkomat barowy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9" name="Symbol zastępczy zawartości 8" descr="zdj_2723_4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060735"/>
            <a:ext cx="5800681" cy="3870143"/>
          </a:xfr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Prostokąt 7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11" name="Obraz 10" descr="zdj_2723_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1424386"/>
            <a:ext cx="2736304" cy="52520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008112"/>
          </a:xfrm>
        </p:spPr>
        <p:txBody>
          <a:bodyPr>
            <a:normAutofit/>
          </a:bodyPr>
          <a:lstStyle/>
          <a:p>
            <a:r>
              <a:rPr lang="pl-PL" sz="4000" dirty="0" smtClean="0">
                <a:solidFill>
                  <a:schemeClr val="tx2"/>
                </a:solidFill>
              </a:rPr>
              <a:t>Nowy środek przymusu</a:t>
            </a:r>
            <a:endParaRPr lang="pl-PL" sz="40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21196" y="5229200"/>
            <a:ext cx="8301608" cy="1628800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pl-PL" b="1" dirty="0" smtClean="0"/>
              <a:t>Paralizator elektryczny </a:t>
            </a:r>
            <a:r>
              <a:rPr lang="pl-PL" b="1" dirty="0" err="1" smtClean="0"/>
              <a:t>Taser</a:t>
            </a:r>
            <a:r>
              <a:rPr lang="pl-PL" b="1" dirty="0" smtClean="0"/>
              <a:t> X26</a:t>
            </a:r>
            <a:r>
              <a:rPr lang="pl-PL" dirty="0" smtClean="0"/>
              <a:t> – Urządzenie to wysyła impuls elektryczny o napięciu 50000 volt. Jest to urządzenie, które uzupełnia lukę pomiędzy dotychczasowymi środkami przymusu a ostatecznym środkiem, jakim jest broń palna. </a:t>
            </a:r>
          </a:p>
        </p:txBody>
      </p:sp>
      <p:pic>
        <p:nvPicPr>
          <p:cNvPr id="7" name="Obraz 6" descr="paralizato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7968" y="1628800"/>
            <a:ext cx="5148064" cy="3538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pl-PL" dirty="0" smtClean="0">
                <a:solidFill>
                  <a:schemeClr val="tx2"/>
                </a:solidFill>
              </a:rPr>
              <a:t>Psy służbowe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Symbol zastępczy zawartości 5" descr="121-27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484784"/>
            <a:ext cx="5569916" cy="3456384"/>
          </a:xfr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7" name="Obraz 6" descr="121-33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212976"/>
            <a:ext cx="4333900" cy="34994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>
          <a:xfrm>
            <a:off x="251520" y="908720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chemeClr val="tx2"/>
                </a:solidFill>
              </a:rPr>
              <a:t>Skuteczność Policji w walce z przestępczością </a:t>
            </a:r>
          </a:p>
          <a:p>
            <a:pPr algn="ctr"/>
            <a:r>
              <a:rPr lang="pl-PL" sz="3600" dirty="0" smtClean="0">
                <a:solidFill>
                  <a:schemeClr val="tx2"/>
                </a:solidFill>
              </a:rPr>
              <a:t>w okolicy miejsca zamieszkania</a:t>
            </a:r>
          </a:p>
        </p:txBody>
      </p:sp>
      <p:graphicFrame>
        <p:nvGraphicFramePr>
          <p:cNvPr id="9" name="Wykres 8"/>
          <p:cNvGraphicFramePr>
            <a:graphicFrameLocks noGrp="1"/>
          </p:cNvGraphicFramePr>
          <p:nvPr/>
        </p:nvGraphicFramePr>
        <p:xfrm>
          <a:off x="287524" y="2060848"/>
          <a:ext cx="856895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359532" y="61653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Wyniki VII edycji Polskiego Badania Przestępczości przeprowadzonego na przełomie stycznia i lutego 2014 roku w województwie podlaskim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936104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Zagrożenia, których najbardziej obawiają się w pobliżu miejsca zamieszkania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graphicFrame>
        <p:nvGraphicFramePr>
          <p:cNvPr id="53249" name="Obiekt 5"/>
          <p:cNvGraphicFramePr>
            <a:graphicFrameLocks/>
          </p:cNvGraphicFramePr>
          <p:nvPr/>
        </p:nvGraphicFramePr>
        <p:xfrm>
          <a:off x="467544" y="1340768"/>
          <a:ext cx="8208912" cy="47100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0" name="Worksheet" r:id="rId5" imgW="5438103" imgH="2475191" progId="Excel.Sheet.8">
                  <p:embed/>
                </p:oleObj>
              </mc:Choice>
              <mc:Fallback>
                <p:oleObj name="Worksheet" r:id="rId5" imgW="5438103" imgH="2475191" progId="Excel.Sheet.8">
                  <p:embed/>
                  <p:pic>
                    <p:nvPicPr>
                      <p:cNvPr id="0" name="Obiekt 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-5045" t="-16269" r="-420" b="-3156"/>
                      <a:stretch>
                        <a:fillRect/>
                      </a:stretch>
                    </p:blipFill>
                    <p:spPr bwMode="auto">
                      <a:xfrm>
                        <a:off x="467544" y="1340768"/>
                        <a:ext cx="8208912" cy="47100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359532" y="616530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Wyniki VII edycji Polskiego Badania Przestępczości przeprowadzonego na przełomie stycznia i lutego 2014 roku w województwie podlaskim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8012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Czy Polska jest krajem, w którym żyje się bezpiecznie? (w %)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4033" name="Obraz 100" descr="12-3309_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9144000" cy="4763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435280" cy="1152128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Przestępczość ogółem w okresie</a:t>
            </a:r>
            <a:br>
              <a:rPr lang="pl-PL" sz="36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</a:br>
            <a:r>
              <a:rPr lang="pl-PL" sz="36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styczeń-grudzień w latach 2012 – 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9" name="Wykres 8"/>
          <p:cNvGraphicFramePr/>
          <p:nvPr/>
        </p:nvGraphicFramePr>
        <p:xfrm>
          <a:off x="431540" y="1988840"/>
          <a:ext cx="828092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08012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  <a:latin typeface="+mj-lt"/>
                <a:cs typeface="Arial" panose="020B0604020202020204" pitchFamily="34" charset="0"/>
              </a:rPr>
              <a:t>Przestępczość kryminalna w okresie styczeń-grudzień w latach 2012 – 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rostokąt 5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8" name="Wykres 7"/>
          <p:cNvGraphicFramePr/>
          <p:nvPr/>
        </p:nvGraphicFramePr>
        <p:xfrm>
          <a:off x="318218" y="1988840"/>
          <a:ext cx="8507565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52128"/>
          </a:xfrm>
        </p:spPr>
        <p:txBody>
          <a:bodyPr>
            <a:noAutofit/>
          </a:bodyPr>
          <a:lstStyle/>
          <a:p>
            <a:r>
              <a:rPr lang="pl-PL" sz="3200" dirty="0">
                <a:solidFill>
                  <a:schemeClr val="tx2"/>
                </a:solidFill>
              </a:rPr>
              <a:t>Ustaleni sprawcy przestępstw oraz tymczasowo aresztowani w latach 2004-2014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4098" name="Obraz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5267" y="2060848"/>
            <a:ext cx="8693466" cy="45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Autofit/>
          </a:bodyPr>
          <a:lstStyle/>
          <a:p>
            <a:r>
              <a:rPr lang="pl-PL" sz="3600" dirty="0" smtClean="0">
                <a:solidFill>
                  <a:schemeClr val="tx2"/>
                </a:solidFill>
              </a:rPr>
              <a:t>Dynamika kradzieży z włamaniem oraz wykrywalność w latach 2004-2014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93938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2195513" y="0"/>
            <a:ext cx="6948487" cy="838200"/>
          </a:xfrm>
          <a:prstGeom prst="rect">
            <a:avLst/>
          </a:prstGeom>
          <a:solidFill>
            <a:srgbClr val="00205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graphicFrame>
        <p:nvGraphicFramePr>
          <p:cNvPr id="7" name="Wykres 6"/>
          <p:cNvGraphicFramePr>
            <a:graphicFrameLocks/>
          </p:cNvGraphicFramePr>
          <p:nvPr/>
        </p:nvGraphicFramePr>
        <p:xfrm>
          <a:off x="467544" y="2132856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cj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Policja</Template>
  <TotalTime>1788</TotalTime>
  <Words>561</Words>
  <Application>Microsoft Office PowerPoint</Application>
  <PresentationFormat>Pokaz na ekranie (4:3)</PresentationFormat>
  <Paragraphs>74</Paragraphs>
  <Slides>36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36</vt:i4>
      </vt:variant>
    </vt:vector>
  </HeadingPairs>
  <TitlesOfParts>
    <vt:vector size="38" baseType="lpstr">
      <vt:lpstr>Policja</vt:lpstr>
      <vt:lpstr>Worksheet</vt:lpstr>
      <vt:lpstr>STAN PORZĄDKU  I BEZPIECZEŃSTWA PUBLICZNEGO W 2014 ROKU  NA TERENIE DZIAŁANIA KPP BIELSK PODLASKI</vt:lpstr>
      <vt:lpstr>Obszar działania KPP w Bielsku Podlaskim</vt:lpstr>
      <vt:lpstr>Oczekiwania wobec Policji</vt:lpstr>
      <vt:lpstr>Zagrożenia, których najbardziej obawiają się w pobliżu miejsca zamieszkania</vt:lpstr>
      <vt:lpstr>Czy Polska jest krajem, w którym żyje się bezpiecznie? (w %)</vt:lpstr>
      <vt:lpstr>Przestępczość ogółem w okresie styczeń-grudzień w latach 2012 – 2014</vt:lpstr>
      <vt:lpstr>Przestępczość kryminalna w okresie styczeń-grudzień w latach 2012 – 2014</vt:lpstr>
      <vt:lpstr>Ustaleni sprawcy przestępstw oraz tymczasowo aresztowani w latach 2004-2014</vt:lpstr>
      <vt:lpstr>Dynamika kradzieży z włamaniem oraz wykrywalność w latach 2004-2014</vt:lpstr>
      <vt:lpstr>Zagrożenie kradzieżami w latach 2004-2014</vt:lpstr>
      <vt:lpstr>Ilość kradzieży samochodów w latach 2004-2014</vt:lpstr>
      <vt:lpstr>Dynamika rozbojów i wymuszeń rozbójniczych  w latach 2004-2014</vt:lpstr>
      <vt:lpstr>7 wybranych kategorii przestępstw  w okresie styczeń-grudzień w latach 2013 – 2014</vt:lpstr>
      <vt:lpstr>Dynamika przestępczości narkotykowej  w latach 2004-2014</vt:lpstr>
      <vt:lpstr>Wartość mienia zabezpieczonego na poczet kar i roszczeń w latach 2004-2014</vt:lpstr>
      <vt:lpstr>Liczba policjantów skierowanych  do służby patrolowo-interwencyjnej</vt:lpstr>
      <vt:lpstr>Liczba wypadków i kolizji  w latach 2004-2014</vt:lpstr>
      <vt:lpstr>Ilość rannych i zabitych w wypadkach  w latach 2004-2014</vt:lpstr>
      <vt:lpstr>Liczba ujawnionych nietrzeźwych kierowców w latach 2004-2014</vt:lpstr>
      <vt:lpstr>Średni czas oczekiwania na interwencję w poszczególnych miesiącach 2014 roku</vt:lpstr>
      <vt:lpstr>Liczba interwencji w terenie miejskim i pozamiejskim oraz ich ilość podjęta  w czasie zakładanym</vt:lpstr>
      <vt:lpstr>Kwestionariusze szacowania ryzyka</vt:lpstr>
      <vt:lpstr>Niebieska Karta</vt:lpstr>
      <vt:lpstr>Przestępczość i patologie wśród nieletnich</vt:lpstr>
      <vt:lpstr>Programy profilaktyczne</vt:lpstr>
      <vt:lpstr>Debaty społeczne </vt:lpstr>
      <vt:lpstr>Zdarzenia przestępcze będące w zainteresowaniu opinii społecznej</vt:lpstr>
      <vt:lpstr>Zdarzenia przestępcze będące w zainteresowaniu opinii społecznej</vt:lpstr>
      <vt:lpstr>Program Standaryzacji Komend i Komisariatów Policji</vt:lpstr>
      <vt:lpstr>Prezentacja programu PowerPoint</vt:lpstr>
      <vt:lpstr>Prezentacja programu PowerPoint</vt:lpstr>
      <vt:lpstr>Przekazanie radiowozów</vt:lpstr>
      <vt:lpstr>Alkomat barowy</vt:lpstr>
      <vt:lpstr>Nowy środek przymusu</vt:lpstr>
      <vt:lpstr>Psy służbowe</vt:lpstr>
      <vt:lpstr>Prezentacja programu PowerPoint</vt:lpstr>
    </vt:vector>
  </TitlesOfParts>
  <Company>Nazwa twojej firmy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INFORMACJA O STANIE PORZĄDKU  I BEZPIECZEŃSTWA PUBLICZNEGO W 2014 ROKU </dc:title>
  <dc:creator>Anna Panasiuk</dc:creator>
  <cp:lastModifiedBy>AgnieszkaDąbrowska</cp:lastModifiedBy>
  <cp:revision>61</cp:revision>
  <dcterms:created xsi:type="dcterms:W3CDTF">2015-01-26T14:08:56Z</dcterms:created>
  <dcterms:modified xsi:type="dcterms:W3CDTF">2015-01-30T13:27:18Z</dcterms:modified>
</cp:coreProperties>
</file>